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3.xml.rels" ContentType="application/vnd.openxmlformats-package.relationships+xml"/>
  <Override PartName="/ppt/notesSlides/_rels/notesSlide31.xml.rels" ContentType="application/vnd.openxmlformats-package.relationships+xml"/>
  <Override PartName="/ppt/notesSlides/notesSlide31.xml" ContentType="application/vnd.openxmlformats-officedocument.presentationml.notesSlide+xml"/>
  <Override PartName="/ppt/notesSlides/notesSlide3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5.png" ContentType="image/png"/>
  <Override PartName="/ppt/media/image2.gif" ContentType="image/gif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9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3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38.png" ContentType="image/png"/>
  <Override PartName="/ppt/media/image8.png" ContentType="image/png"/>
  <Override PartName="/ppt/media/image28.gif" ContentType="image/gif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7.png" ContentType="image/png"/>
  <Override PartName="/ppt/media/image37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2000" spc="-1" strike="noStrike">
                <a:latin typeface="Arial"/>
              </a:rPr>
              <a:t>Pulse para editar el formato de las notas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1400" spc="-1" strike="noStrike">
                <a:latin typeface="Times New Roman"/>
              </a:rPr>
              <a:t>&lt;cabecera&gt;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AR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AR" sz="1400" spc="-1" strike="noStrike">
                <a:latin typeface="Times New Roman"/>
              </a:defRPr>
            </a:lvl1pPr>
          </a:lstStyle>
          <a:p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BA18401-291A-404E-AD9E-7DDF4D149E21}" type="slidenum">
              <a:rPr b="0" lang="es-AR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100" spc="-1" strike="noStrike">
                <a:solidFill>
                  <a:srgbClr val="000000"/>
                </a:solidFill>
                <a:latin typeface="Arial"/>
                <a:ea typeface="Arial"/>
              </a:rPr>
              <a:t>He</a:t>
            </a:r>
            <a:endParaRPr b="0" lang="es-AR" sz="11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1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endParaRPr b="0" lang="es-AR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C499C4E-8CFA-451B-84B5-19F6B834AAE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EC13FB3-A8E9-439D-9D78-CF5E01C5B89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864D91E-1F92-4BB7-BB6D-F18983DD74EF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30E6A2A-D80B-4B88-A8AC-44EC01BB4522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B010BF-D03E-4645-AA9D-5867FF1B4854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C773F8-6836-4874-A030-7629A5FF7601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53EF72-E60D-4DBC-96AE-B3E5416EDA5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CB6672-E62B-41B0-B778-E21D2B6F36D1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24F1BD-3E79-4345-A97D-4A7F232EC82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F39F47-B892-4139-AB75-15D585EDC22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FDB952-32B1-4CB6-9068-74CC4B3BCBBC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B667377-5118-48DB-9933-BD7F5042DD6F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A388DC-7786-4D91-A272-A762339EDD8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2AC7A8-FFEB-48C2-95CB-82B62A6B7BC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78336B-370E-408E-A3B3-E8732CA97488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18ADAD-9E32-42D5-B534-A36817598AC4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6A4E24-525B-41A7-9B57-3E0E9CF2EBE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3AA1E11-5D1F-49C4-98D9-E189FFF0315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F877FF0-25FB-4AE4-B13E-D26E97D1CEC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EA5B1CD-4CC3-4161-93BD-97DAB9906B5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16FD044-2DF1-47BF-A755-56B15D8C8D1E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262E47-6300-4EB4-88E0-4CDE4156A42B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6C7346-8853-477B-88B3-1A67F479D3BB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71660C-87C7-47D2-92E6-853AC8BBB7B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9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11;p29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" name="Google Shape;12;p29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13;p29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s-AR" sz="4200" spc="-1" strike="noStrike">
                <a:solidFill>
                  <a:srgbClr val="000000"/>
                </a:solidFill>
                <a:latin typeface="Arial"/>
              </a:rPr>
              <a:t>Pulse para editar el formato del </a:t>
            </a:r>
            <a:r>
              <a:rPr b="0" lang="es-AR" sz="4200" spc="-1" strike="noStrike">
                <a:solidFill>
                  <a:srgbClr val="000000"/>
                </a:solidFill>
                <a:latin typeface="Arial"/>
              </a:rPr>
              <a:t>texto de título</a:t>
            </a:r>
            <a:endParaRPr b="0" lang="es-A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CDF169C-86EE-4FDD-A3D8-A80717B13647}" type="slidenum">
              <a:rPr b="0" lang="es" sz="1000" spc="-1" strike="noStrike">
                <a:solidFill>
                  <a:srgbClr val="595959"/>
                </a:solidFill>
                <a:latin typeface="Lato"/>
                <a:ea typeface="Lato"/>
              </a:rPr>
              <a:t>&lt;número&gt;</a:t>
            </a:fld>
            <a:endParaRPr b="0" lang="es-AR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8;p30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" name="Google Shape;19;p30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5" name="Google Shape;20;p30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Google Shape;21;p30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s-AR" sz="2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595E3F4-BD75-4FCA-959B-09B43144C765}" type="slidenum">
              <a:rPr b="0" lang="es" sz="1000" spc="-1" strike="noStrike">
                <a:solidFill>
                  <a:srgbClr val="595959"/>
                </a:solidFill>
                <a:latin typeface="Lato"/>
                <a:ea typeface="Lato"/>
              </a:rPr>
              <a:t>&lt;número&gt;</a:t>
            </a:fld>
            <a:endParaRPr b="0" lang="es-A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juanignaciocavalieri@gmail.com" TargetMode="External"/><Relationship Id="rId2" Type="http://schemas.openxmlformats.org/officeDocument/2006/relationships/hyperlink" Target="mailto:juanignaciocornet@gmail.com" TargetMode="External"/><Relationship Id="rId3" Type="http://schemas.openxmlformats.org/officeDocument/2006/relationships/hyperlink" Target="mailto:khodadad.pakdaman@gmail.com" TargetMode="External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arxiv.org/abs/1505.04597" TargetMode="External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www.kaggle.com/phoenigs/u-net-dropout-augmentation-stratification" TargetMode="External"/><Relationship Id="rId2" Type="http://schemas.openxmlformats.org/officeDocument/2006/relationships/hyperlink" Target="https://towardsdatascience.com/unet-line-by-line-explanation-9b191c76baf5" TargetMode="External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hyperlink" Target="https://medium.com/jun-devpblog/dl-12-unsampling-unpooling-and-transpose-convolution-831dc53687ce" TargetMode="External"/><Relationship Id="rId4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tensorflow/models/tree/master/research/deeplab" TargetMode="External"/><Relationship Id="rId2" Type="http://schemas.openxmlformats.org/officeDocument/2006/relationships/hyperlink" Target="https://arxiv.org/pdf/1606.00915.pdf" TargetMode="External"/><Relationship Id="rId3" Type="http://schemas.openxmlformats.org/officeDocument/2006/relationships/hyperlink" Target="https://arxiv.org/pdf/1606.00915" TargetMode="External"/><Relationship Id="rId4" Type="http://schemas.openxmlformats.org/officeDocument/2006/relationships/hyperlink" Target="https://arxiv.org/pdf/1802.02611.pdf" TargetMode="External"/><Relationship Id="rId5" Type="http://schemas.openxmlformats.org/officeDocument/2006/relationships/hyperlink" Target="https://arxiv.org/pdf/1802.02611.pdf" TargetMode="External"/><Relationship Id="rId6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gif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arxiv.org/abs/1703.06870" TargetMode="Externa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hyperlink" Target="https://arxiv.org/abs/1703.06870" TargetMode="External"/><Relationship Id="rId3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hyperlink" Target="https://github.com/facebookresearch/detectron2" TargetMode="External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://host.robots.ox.ac.uk/pascal/VOC/" TargetMode="External"/><Relationship Id="rId2" Type="http://schemas.openxmlformats.org/officeDocument/2006/relationships/hyperlink" Target="https://cs.stanford.edu/~roozbeh/pascal-context/" TargetMode="External"/><Relationship Id="rId3" Type="http://schemas.openxmlformats.org/officeDocument/2006/relationships/hyperlink" Target="https://cocodataset.org/#panoptic-2020" TargetMode="External"/><Relationship Id="rId4" Type="http://schemas.openxmlformats.org/officeDocument/2006/relationships/hyperlink" Target="https://www.cityscapes-dataset.com/dataset-overview/" TargetMode="External"/><Relationship Id="rId5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hyperlink" Target="https://arxiv.org/abs/1610.02391" TargetMode="External"/><Relationship Id="rId3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hyperlink" Target="https://arxiv.org/abs/1610.02391" TargetMode="External"/><Relationship Id="rId4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wfObVKKKJkE&amp;t=2s" TargetMode="External"/><Relationship Id="rId2" Type="http://schemas.openxmlformats.org/officeDocument/2006/relationships/hyperlink" Target="https://www.youtube.com/watch?v=B6X0q7YGUDQ" TargetMode="External"/><Relationship Id="rId3" Type="http://schemas.openxmlformats.org/officeDocument/2006/relationships/hyperlink" Target="https://www.youtube.com/watch?v=qWl9idsCuLQ" TargetMode="External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hyperlink" Target="https://arxiv.org/abs/1610.02391" TargetMode="External"/><Relationship Id="rId4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hyperlink" Target="https://arxiv.org/abs/1610.02391" TargetMode="External"/><Relationship Id="rId3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hyperlink" Target="https://arxiv.org/abs/1610.02391" TargetMode="External"/><Relationship Id="rId3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hyperlink" Target="https://arxiv.org/abs/2006.14822" TargetMode="External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86;gf8409bb954_0_0"/>
          <p:cNvSpPr/>
          <p:nvPr/>
        </p:nvSpPr>
        <p:spPr>
          <a:xfrm>
            <a:off x="396000" y="1332720"/>
            <a:ext cx="853056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200" spc="-1" strike="noStrike">
                <a:solidFill>
                  <a:srgbClr val="000000"/>
                </a:solidFill>
                <a:latin typeface="Montserrat"/>
                <a:ea typeface="Montserrat"/>
              </a:rPr>
              <a:t>Visión por Computadora II - CEAI - FIUBA</a:t>
            </a:r>
            <a:endParaRPr b="0" lang="es-AR" sz="2200" spc="-1" strike="noStrike">
              <a:latin typeface="Arial"/>
            </a:endParaRPr>
          </a:p>
        </p:txBody>
      </p:sp>
      <p:sp>
        <p:nvSpPr>
          <p:cNvPr id="93" name="Google Shape;87;gf8409bb954_0_0"/>
          <p:cNvSpPr/>
          <p:nvPr/>
        </p:nvSpPr>
        <p:spPr>
          <a:xfrm>
            <a:off x="396000" y="3722040"/>
            <a:ext cx="8107920" cy="12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700" spc="-1" strike="noStrike">
                <a:solidFill>
                  <a:srgbClr val="000000"/>
                </a:solidFill>
                <a:latin typeface="Montserrat"/>
                <a:ea typeface="Montserrat"/>
              </a:rPr>
              <a:t>Profesores:</a:t>
            </a:r>
            <a:endParaRPr b="0" lang="es-AR" sz="1700" spc="-1" strike="noStrike"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000000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700" spc="-1" strike="noStrike">
                <a:solidFill>
                  <a:srgbClr val="000000"/>
                </a:solidFill>
                <a:latin typeface="Montserrat"/>
                <a:ea typeface="Montserrat"/>
              </a:rPr>
              <a:t>Cavalieri Juan Ignacio - </a:t>
            </a:r>
            <a:r>
              <a:rPr b="0" lang="es" sz="1700" spc="-1" strike="noStrike" u="sng">
                <a:solidFill>
                  <a:srgbClr val="595959"/>
                </a:solidFill>
                <a:uFillTx/>
                <a:latin typeface="Montserrat"/>
                <a:ea typeface="Montserrat"/>
                <a:hlinkClick r:id="rId1"/>
              </a:rPr>
              <a:t>juanignaciocavalieri@gmail.com</a:t>
            </a:r>
            <a:endParaRPr b="0" lang="es-AR" sz="1700" spc="-1" strike="noStrike"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000000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700" spc="-1" strike="noStrike">
                <a:solidFill>
                  <a:srgbClr val="000000"/>
                </a:solidFill>
                <a:latin typeface="Montserrat"/>
                <a:ea typeface="Montserrat"/>
              </a:rPr>
              <a:t>Cornet Juan Ignacio - </a:t>
            </a:r>
            <a:r>
              <a:rPr b="0" lang="es" sz="1700" spc="-1" strike="noStrike" u="sng">
                <a:solidFill>
                  <a:srgbClr val="595959"/>
                </a:solidFill>
                <a:uFillTx/>
                <a:latin typeface="Montserrat"/>
                <a:ea typeface="Montserrat"/>
                <a:hlinkClick r:id="rId2"/>
              </a:rPr>
              <a:t>juanignaciocornet@gmail.com</a:t>
            </a:r>
            <a:endParaRPr b="0" lang="es-AR" sz="1700" spc="-1" strike="noStrike"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000000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700" spc="-1" strike="noStrike">
                <a:solidFill>
                  <a:srgbClr val="000000"/>
                </a:solidFill>
                <a:latin typeface="Montserrat"/>
                <a:ea typeface="Montserrat"/>
              </a:rPr>
              <a:t>Seyed Pakdaman - </a:t>
            </a:r>
            <a:r>
              <a:rPr b="0" lang="es" sz="1700" spc="-1" strike="noStrike" u="sng">
                <a:solidFill>
                  <a:srgbClr val="595959"/>
                </a:solidFill>
                <a:uFillTx/>
                <a:latin typeface="Montserrat"/>
                <a:ea typeface="Montserrat"/>
                <a:hlinkClick r:id="rId3"/>
              </a:rPr>
              <a:t>khodadad.pakdaman@gmail.com</a:t>
            </a:r>
            <a:endParaRPr b="0" lang="es-AR" sz="1700" spc="-1" strike="noStrike">
              <a:latin typeface="Arial"/>
            </a:endParaRPr>
          </a:p>
        </p:txBody>
      </p:sp>
      <p:pic>
        <p:nvPicPr>
          <p:cNvPr id="94" name="Google Shape;88;gf8409bb954_0_0" descr=""/>
          <p:cNvPicPr/>
          <p:nvPr/>
        </p:nvPicPr>
        <p:blipFill>
          <a:blip r:embed="rId4"/>
          <a:stretch/>
        </p:blipFill>
        <p:spPr>
          <a:xfrm>
            <a:off x="3128040" y="2193840"/>
            <a:ext cx="3066840" cy="148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Segmentación semántica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Google Shape;238;g1398faf59f8_1_56" descr=""/>
          <p:cNvPicPr/>
          <p:nvPr/>
        </p:nvPicPr>
        <p:blipFill>
          <a:blip r:embed="rId1"/>
          <a:stretch/>
        </p:blipFill>
        <p:spPr>
          <a:xfrm>
            <a:off x="534960" y="1693440"/>
            <a:ext cx="7991280" cy="2609640"/>
          </a:xfrm>
          <a:prstGeom prst="rect">
            <a:avLst/>
          </a:prstGeom>
          <a:ln w="0">
            <a:noFill/>
          </a:ln>
        </p:spPr>
      </p:pic>
      <p:sp>
        <p:nvSpPr>
          <p:cNvPr id="125" name="Google Shape;239;g1398faf59f8_1_56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Fei-Fei Li, Ranjay Krishna, Danfei Xu. Lecture 12: Detection and Segmentation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Enfoque con ventana deslizante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Google Shape;245;g1398faf59f8_1_62" descr=""/>
          <p:cNvPicPr/>
          <p:nvPr/>
        </p:nvPicPr>
        <p:blipFill>
          <a:blip r:embed="rId1"/>
          <a:stretch/>
        </p:blipFill>
        <p:spPr>
          <a:xfrm>
            <a:off x="1266840" y="1414440"/>
            <a:ext cx="6609960" cy="338112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246;g1398faf59f8_1_62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Fei-Fei Li, Ranjay Krishna, Danfei Xu. Lecture 12: Detection and Segmentation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Enfoque con ventana deslizante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Google Shape;252;g1398faf59f8_1_68" descr=""/>
          <p:cNvPicPr/>
          <p:nvPr/>
        </p:nvPicPr>
        <p:blipFill>
          <a:blip r:embed="rId1"/>
          <a:stretch/>
        </p:blipFill>
        <p:spPr>
          <a:xfrm>
            <a:off x="1600200" y="1216080"/>
            <a:ext cx="5631120" cy="369864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253;g1398faf59f8_1_68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Fei-Fei Li, Ranjay Krishna, Danfei Xu. Lecture 12: Detection and Segmentation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Enfoque con ventana deslizante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Google Shape;259;g1398faf59f8_1_74" descr=""/>
          <p:cNvPicPr/>
          <p:nvPr/>
        </p:nvPicPr>
        <p:blipFill>
          <a:blip r:embed="rId1"/>
          <a:stretch/>
        </p:blipFill>
        <p:spPr>
          <a:xfrm>
            <a:off x="76320" y="1901880"/>
            <a:ext cx="8838720" cy="207900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260;g1398faf59f8_1_74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Fei-Fei Li, Ranjay Krishna, Danfei Xu. Lecture 12: Detection and Segmentation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Fully Convolutional Network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Google Shape;266;g1398faf59f8_1_80" descr=""/>
          <p:cNvPicPr/>
          <p:nvPr/>
        </p:nvPicPr>
        <p:blipFill>
          <a:blip r:embed="rId1"/>
          <a:stretch/>
        </p:blipFill>
        <p:spPr>
          <a:xfrm>
            <a:off x="152280" y="2054160"/>
            <a:ext cx="8838720" cy="1648800"/>
          </a:xfrm>
          <a:prstGeom prst="rect">
            <a:avLst/>
          </a:prstGeom>
          <a:ln w="0">
            <a:noFill/>
          </a:ln>
        </p:spPr>
      </p:pic>
      <p:sp>
        <p:nvSpPr>
          <p:cNvPr id="137" name="Google Shape;267;g1398faf59f8_1_80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Fei-Fei Li, Ranjay Krishna, Danfei Xu. Lecture 12: Detection and Segmentation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Enfoque Codificador Decodificador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Google Shape;273;g1398faf59f8_1_86" descr=""/>
          <p:cNvPicPr/>
          <p:nvPr/>
        </p:nvPicPr>
        <p:blipFill>
          <a:blip r:embed="rId1"/>
          <a:stretch/>
        </p:blipFill>
        <p:spPr>
          <a:xfrm>
            <a:off x="1371600" y="1444680"/>
            <a:ext cx="6397200" cy="304524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274;g1398faf59f8_1_86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Fei-Fei Li, Ranjay Krishna, Danfei Xu. Lecture 12: Detection and Segmentation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5360" y="547560"/>
            <a:ext cx="81007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U-Net: Arquitectura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Google Shape;280;g1398faf59f8_1_92" descr=""/>
          <p:cNvPicPr/>
          <p:nvPr/>
        </p:nvPicPr>
        <p:blipFill>
          <a:blip r:embed="rId1"/>
          <a:stretch/>
        </p:blipFill>
        <p:spPr>
          <a:xfrm>
            <a:off x="1995480" y="1188000"/>
            <a:ext cx="5452920" cy="3683520"/>
          </a:xfrm>
          <a:prstGeom prst="rect">
            <a:avLst/>
          </a:prstGeom>
          <a:ln w="0">
            <a:noFill/>
          </a:ln>
        </p:spPr>
      </p:pic>
      <p:sp>
        <p:nvSpPr>
          <p:cNvPr id="143" name="Google Shape;281;g1398faf59f8_1_92"/>
          <p:cNvSpPr/>
          <p:nvPr/>
        </p:nvSpPr>
        <p:spPr>
          <a:xfrm>
            <a:off x="273240" y="4750920"/>
            <a:ext cx="877320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Ronnemberg et al, U-Net: Convolutional Networks for Biomedical Image Segmentation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/>
          </p:nvPr>
        </p:nvSpPr>
        <p:spPr>
          <a:xfrm>
            <a:off x="727560" y="1365120"/>
            <a:ext cx="7688520" cy="3778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-"/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Es una red fully convolutional, esto quiere decir que convierte capas fully connected en convolucionales. De esta manera permite aplicar la red a imágenes de diverso tamaño.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-"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La arquitectura tiene forma de U y tiene un enfoque de codificador, decodificador. Hay una parte inicial que contrae la imagen y otra parte posterior que la expande nuevamente. Para ello se usa upsampling a través de transposed convolution (“convoluciones transpuestas”)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-"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Se propaga la información desde capas de la parte contractiva a capas de la parte expansiva de la misma “granularidad con “skip connections”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Data augmentation: para el entrenamiento se realizan traslaciones, rotaciones, modificaciones de la escala de grises y </a:t>
            </a:r>
            <a:r>
              <a:rPr b="1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deformaciones elásticas aleatorias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-"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Se usó para segmentación de estructuras neuronales y de células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U-Net: Convolutional Networks for Biomedical Image Segmentation, </a:t>
            </a:r>
            <a:r>
              <a:rPr b="0" lang="es" sz="12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1"/>
              </a:rPr>
              <a:t>Link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title"/>
          </p:nvPr>
        </p:nvSpPr>
        <p:spPr>
          <a:xfrm>
            <a:off x="727560" y="579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U-Net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80400" y="5619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Código para construcción de UNet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Fuentes: </a:t>
            </a:r>
            <a:r>
              <a:rPr b="0" lang="es" sz="13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1"/>
              </a:rPr>
              <a:t>https://www.kaggle.com/phoenigs/u-net-dropout-augmentation-stratification</a:t>
            </a:r>
            <a:r>
              <a:rPr b="0" lang="es" sz="1300" spc="-1" strike="noStrike">
                <a:solidFill>
                  <a:srgbClr val="595959"/>
                </a:solidFill>
                <a:latin typeface="Arial"/>
                <a:ea typeface="Arial"/>
              </a:rPr>
              <a:t>, </a:t>
            </a:r>
            <a:r>
              <a:rPr b="0" lang="es" sz="13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2"/>
              </a:rPr>
              <a:t>https://towardsdatascience.com/unet-line-by-line-explanation-9b191c76baf5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298;g1398faf59f8_1_108" descr=""/>
          <p:cNvPicPr/>
          <p:nvPr/>
        </p:nvPicPr>
        <p:blipFill>
          <a:blip r:embed="rId1"/>
          <a:stretch/>
        </p:blipFill>
        <p:spPr>
          <a:xfrm>
            <a:off x="6746760" y="1735560"/>
            <a:ext cx="2089080" cy="534960"/>
          </a:xfrm>
          <a:prstGeom prst="rect">
            <a:avLst/>
          </a:prstGeom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Función de costo: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679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-"/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La función de costo se calcula sumando la contribución de cada pixel: 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p_l(x)</a:t>
            </a: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 es una softmax que usa las activaciones en cada canal para estimar una probabilidad que le asigna la red a que ese píxel esté en la clase </a:t>
            </a:r>
            <a:r>
              <a:rPr b="1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k</a:t>
            </a: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, y </a:t>
            </a:r>
            <a:r>
              <a:rPr b="1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l </a:t>
            </a: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es el índice de la verdadera clase del píxel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La función </a:t>
            </a:r>
            <a:r>
              <a:rPr b="1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w(x) </a:t>
            </a: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tiene dos propósitos. 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w_c </a:t>
            </a: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compensa el desbalance de clases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el segundo término le da más peso a píxeles que están cerca de bordes, </a:t>
            </a:r>
            <a:r>
              <a:rPr b="1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d_1 </a:t>
            </a: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es la distancia a la celda más cercana y </a:t>
            </a:r>
            <a:r>
              <a:rPr b="1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d_2 </a:t>
            </a: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a la segunda celda más cercana, da más peso a píxeles cerca de bordes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Google Shape;301;g1398faf59f8_1_108" descr=""/>
          <p:cNvPicPr/>
          <p:nvPr/>
        </p:nvPicPr>
        <p:blipFill>
          <a:blip r:embed="rId2"/>
          <a:stretch/>
        </p:blipFill>
        <p:spPr>
          <a:xfrm>
            <a:off x="4641840" y="3978000"/>
            <a:ext cx="3372840" cy="59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Montserrat"/>
                <a:ea typeface="Montserrat"/>
              </a:rPr>
              <a:t>Cuarta clase: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66720" y="1303920"/>
            <a:ext cx="7688520" cy="3619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Segmentación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Aplicaciones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Medidas de error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Acercamiento al problema de segmentación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Arquitecturas clásicas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■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U-Net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■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DeepLab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■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Mask R-CNN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Dataset clásicos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○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Explicando las redes convolucionales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7560" y="526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Unpooling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Google Shape;307;g1398faf59f8_1_115" descr=""/>
          <p:cNvPicPr/>
          <p:nvPr/>
        </p:nvPicPr>
        <p:blipFill>
          <a:blip r:embed="rId1"/>
          <a:stretch/>
        </p:blipFill>
        <p:spPr>
          <a:xfrm>
            <a:off x="140040" y="1930320"/>
            <a:ext cx="4176000" cy="232056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308;g1398faf59f8_1_115" descr=""/>
          <p:cNvPicPr/>
          <p:nvPr/>
        </p:nvPicPr>
        <p:blipFill>
          <a:blip r:embed="rId2"/>
          <a:stretch/>
        </p:blipFill>
        <p:spPr>
          <a:xfrm>
            <a:off x="4800240" y="1989360"/>
            <a:ext cx="3895920" cy="2202840"/>
          </a:xfrm>
          <a:prstGeom prst="rect">
            <a:avLst/>
          </a:prstGeom>
          <a:ln w="0">
            <a:noFill/>
          </a:ln>
        </p:spPr>
      </p:pic>
      <p:sp>
        <p:nvSpPr>
          <p:cNvPr id="155" name="Google Shape;309;g1398faf59f8_1_115"/>
          <p:cNvSpPr/>
          <p:nvPr/>
        </p:nvSpPr>
        <p:spPr>
          <a:xfrm>
            <a:off x="686880" y="4624920"/>
            <a:ext cx="403596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75680" bIns="175680"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Unsampling: Unpooling and Transpose Convolution,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3"/>
              </a:rPr>
              <a:t>Link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10200" y="5619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Convolución transpuesta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Google Shape;315;g1398faf59f8_1_122" descr=""/>
          <p:cNvPicPr/>
          <p:nvPr/>
        </p:nvPicPr>
        <p:blipFill>
          <a:blip r:embed="rId1"/>
          <a:stretch/>
        </p:blipFill>
        <p:spPr>
          <a:xfrm>
            <a:off x="1014840" y="1881360"/>
            <a:ext cx="923400" cy="1523520"/>
          </a:xfrm>
          <a:prstGeom prst="rect">
            <a:avLst/>
          </a:prstGeom>
          <a:ln w="0">
            <a:noFill/>
          </a:ln>
        </p:spPr>
      </p:pic>
      <p:pic>
        <p:nvPicPr>
          <p:cNvPr id="158" name="Google Shape;316;g1398faf59f8_1_122" descr=""/>
          <p:cNvPicPr/>
          <p:nvPr/>
        </p:nvPicPr>
        <p:blipFill>
          <a:blip r:embed="rId2"/>
          <a:stretch/>
        </p:blipFill>
        <p:spPr>
          <a:xfrm>
            <a:off x="6008040" y="1141560"/>
            <a:ext cx="2400120" cy="276192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317;g1398faf59f8_1_122" descr=""/>
          <p:cNvPicPr/>
          <p:nvPr/>
        </p:nvPicPr>
        <p:blipFill>
          <a:blip r:embed="rId3"/>
          <a:stretch/>
        </p:blipFill>
        <p:spPr>
          <a:xfrm>
            <a:off x="3511440" y="2850480"/>
            <a:ext cx="923400" cy="1729800"/>
          </a:xfrm>
          <a:prstGeom prst="rect">
            <a:avLst/>
          </a:prstGeom>
          <a:ln w="0">
            <a:noFill/>
          </a:ln>
        </p:spPr>
      </p:pic>
      <p:sp>
        <p:nvSpPr>
          <p:cNvPr id="160" name="Google Shape;318;g1398faf59f8_1_122"/>
          <p:cNvSpPr/>
          <p:nvPr/>
        </p:nvSpPr>
        <p:spPr>
          <a:xfrm flipH="1" rot="10800000">
            <a:off x="2090520" y="2642400"/>
            <a:ext cx="3991320" cy="252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1a1a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45480" y="5547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Convolución transpuesta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Google Shape;324;g1398faf59f8_1_130" descr=""/>
          <p:cNvPicPr/>
          <p:nvPr/>
        </p:nvPicPr>
        <p:blipFill>
          <a:blip r:embed="rId1"/>
          <a:stretch/>
        </p:blipFill>
        <p:spPr>
          <a:xfrm>
            <a:off x="38160" y="2028960"/>
            <a:ext cx="9067320" cy="17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DeepLab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729360" y="192456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Modelo moderno de segmentación semántica: </a:t>
            </a:r>
            <a:r>
              <a:rPr b="0" lang="es" sz="13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1"/>
              </a:rPr>
              <a:t>https://github.com/tensorflow/models/tree/master/research/deeplab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De backend usa Resnet-101 y luego Aligned XCeption (V3+)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Introduce varias novedades: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s" sz="1100" spc="-1" strike="noStrike">
                <a:solidFill>
                  <a:srgbClr val="595959"/>
                </a:solidFill>
                <a:latin typeface="Lato"/>
                <a:ea typeface="Lato"/>
              </a:rPr>
              <a:t>Atrous convolution: permite controlar la resolución a la que las diferentes mapas de caraterísticas son computados en DCNN</a:t>
            </a:r>
            <a:endParaRPr b="0" lang="es-AR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s" sz="1100" spc="-1" strike="noStrike">
                <a:solidFill>
                  <a:srgbClr val="595959"/>
                </a:solidFill>
                <a:latin typeface="Lato"/>
                <a:ea typeface="Lato"/>
              </a:rPr>
              <a:t>Atrous Spatial Pyramid Pooling: para segmentar objetos en múltiples escalas con filtros de diferentes sampling rates y field-of-views (campos de visión) efectivos.</a:t>
            </a:r>
            <a:endParaRPr b="0" lang="es-AR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s" sz="1100" spc="-1" strike="noStrike">
                <a:solidFill>
                  <a:srgbClr val="595959"/>
                </a:solidFill>
                <a:latin typeface="Lato"/>
                <a:ea typeface="Lato"/>
              </a:rPr>
              <a:t>En versiones posteriores además incluyen mejoras adicionales, como batch normalization, mejoras en la detección de bordes, y en el control del trade-off entre precisión y velocidad de procesamiento</a:t>
            </a:r>
            <a:endParaRPr b="0" lang="es-A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La versión más nueva es Deeplab V3+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s" sz="13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Paper de Deeplab</a:t>
            </a: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, </a:t>
            </a:r>
            <a:r>
              <a:rPr b="0" lang="es" sz="13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Paper Deeplab V2</a:t>
            </a: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, </a:t>
            </a:r>
            <a:r>
              <a:rPr b="0" lang="es" sz="13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4"/>
              </a:rPr>
              <a:t>Paper Deeplab V3</a:t>
            </a: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, </a:t>
            </a:r>
            <a:r>
              <a:rPr b="0" lang="es" sz="13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5"/>
              </a:rPr>
              <a:t>Paper Deeplab V3+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27560" y="5436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Atrous convolution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Google Shape;336;g1398faf59f8_1_229" descr=""/>
          <p:cNvPicPr/>
          <p:nvPr/>
        </p:nvPicPr>
        <p:blipFill>
          <a:blip r:embed="rId1"/>
          <a:stretch/>
        </p:blipFill>
        <p:spPr>
          <a:xfrm>
            <a:off x="970200" y="1365840"/>
            <a:ext cx="3870000" cy="3732840"/>
          </a:xfrm>
          <a:prstGeom prst="rect">
            <a:avLst/>
          </a:prstGeom>
          <a:ln w="0">
            <a:noFill/>
          </a:ln>
        </p:spPr>
      </p:pic>
      <p:pic>
        <p:nvPicPr>
          <p:cNvPr id="167" name="Google Shape;337;g1398faf59f8_1_229" descr=""/>
          <p:cNvPicPr/>
          <p:nvPr/>
        </p:nvPicPr>
        <p:blipFill>
          <a:blip r:embed="rId2"/>
          <a:stretch/>
        </p:blipFill>
        <p:spPr>
          <a:xfrm>
            <a:off x="5322240" y="2310120"/>
            <a:ext cx="3371400" cy="98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94440" y="5760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Atrous convolution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Google Shape;344;g1398faf59f8_1_235" descr=""/>
          <p:cNvPicPr/>
          <p:nvPr/>
        </p:nvPicPr>
        <p:blipFill>
          <a:blip r:embed="rId1"/>
          <a:stretch/>
        </p:blipFill>
        <p:spPr>
          <a:xfrm>
            <a:off x="782640" y="1651320"/>
            <a:ext cx="7688520" cy="272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27560" y="637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1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Atrous Spatial Pyramid Pooling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Google Shape;350;g1398faf59f8_1_241" descr=""/>
          <p:cNvPicPr/>
          <p:nvPr/>
        </p:nvPicPr>
        <p:blipFill>
          <a:blip r:embed="rId1"/>
          <a:stretch/>
        </p:blipFill>
        <p:spPr>
          <a:xfrm>
            <a:off x="5399640" y="1094760"/>
            <a:ext cx="3661200" cy="1892880"/>
          </a:xfrm>
          <a:prstGeom prst="rect">
            <a:avLst/>
          </a:prstGeom>
          <a:ln w="0">
            <a:noFill/>
          </a:ln>
        </p:spPr>
      </p:pic>
      <p:pic>
        <p:nvPicPr>
          <p:cNvPr id="173" name="Google Shape;351;g1398faf59f8_1_241" descr=""/>
          <p:cNvPicPr/>
          <p:nvPr/>
        </p:nvPicPr>
        <p:blipFill>
          <a:blip r:embed="rId2"/>
          <a:stretch/>
        </p:blipFill>
        <p:spPr>
          <a:xfrm>
            <a:off x="152280" y="2044080"/>
            <a:ext cx="5865120" cy="3046680"/>
          </a:xfrm>
          <a:prstGeom prst="rect">
            <a:avLst/>
          </a:prstGeom>
          <a:ln w="0">
            <a:noFill/>
          </a:ln>
        </p:spPr>
      </p:pic>
      <p:sp>
        <p:nvSpPr>
          <p:cNvPr id="174" name="Google Shape;352;g1398faf59f8_1_241"/>
          <p:cNvSpPr/>
          <p:nvPr/>
        </p:nvSpPr>
        <p:spPr>
          <a:xfrm>
            <a:off x="6149160" y="3268440"/>
            <a:ext cx="2911680" cy="16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s" sz="1400" spc="-1" strike="noStrike">
                <a:solidFill>
                  <a:srgbClr val="000000"/>
                </a:solidFill>
                <a:latin typeface="Lato"/>
                <a:ea typeface="Lato"/>
              </a:rPr>
              <a:t>El encoder toma features a diferentes escalas con varios rates de atrous convolutions</a:t>
            </a:r>
            <a:endParaRPr b="0" lang="es-A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s" sz="1400" spc="-1" strike="noStrike">
                <a:solidFill>
                  <a:srgbClr val="000000"/>
                </a:solidFill>
                <a:latin typeface="Lato"/>
                <a:ea typeface="Lato"/>
              </a:rPr>
              <a:t>El encoder hace downsample x16 y el decoder x4 y luego x4 para obtener mismo tamaño</a:t>
            </a:r>
            <a:endParaRPr b="0" lang="es-A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27560" y="574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Performance Pascal VOC 2012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Google Shape;358;g1398faf59f8_1_248" descr=""/>
          <p:cNvPicPr/>
          <p:nvPr/>
        </p:nvPicPr>
        <p:blipFill>
          <a:blip r:embed="rId1"/>
          <a:stretch/>
        </p:blipFill>
        <p:spPr>
          <a:xfrm>
            <a:off x="2662920" y="1110240"/>
            <a:ext cx="3817440" cy="391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27560" y="5853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Performance Cityscapes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Google Shape;364;g1398faf59f8_1_253" descr=""/>
          <p:cNvPicPr/>
          <p:nvPr/>
        </p:nvPicPr>
        <p:blipFill>
          <a:blip r:embed="rId1"/>
          <a:stretch/>
        </p:blipFill>
        <p:spPr>
          <a:xfrm>
            <a:off x="2153160" y="1744200"/>
            <a:ext cx="4837680" cy="301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Segmentación de instancias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66720" y="1303920"/>
            <a:ext cx="7688520" cy="3619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Google Shape;371;g1398faf59f8_1_258" descr=""/>
          <p:cNvPicPr/>
          <p:nvPr/>
        </p:nvPicPr>
        <p:blipFill>
          <a:blip r:embed="rId1"/>
          <a:stretch/>
        </p:blipFill>
        <p:spPr>
          <a:xfrm>
            <a:off x="288000" y="1767600"/>
            <a:ext cx="8627760" cy="235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87240" y="582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Aplicaciones de image segmentation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727560" y="144108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Fotografía computacional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Medición de área con satélites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Identificación de tejidos (e.g. tumores vs. tejido sano)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Cirugía guiada por computadora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Realidad aumentada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Encontrar límites geográficos con satélites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Apps de celular para pintar regiones o aplicar filtros selectivamente 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Segregación de residuos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Mask R-CNN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Google Shape;377;g1398faf59f8_1_264" descr=""/>
          <p:cNvPicPr/>
          <p:nvPr/>
        </p:nvPicPr>
        <p:blipFill>
          <a:blip r:embed="rId1"/>
          <a:stretch/>
        </p:blipFill>
        <p:spPr>
          <a:xfrm>
            <a:off x="152280" y="1368360"/>
            <a:ext cx="8838720" cy="3670920"/>
          </a:xfrm>
          <a:prstGeom prst="rect">
            <a:avLst/>
          </a:prstGeom>
          <a:ln w="0">
            <a:noFill/>
          </a:ln>
        </p:spPr>
      </p:pic>
      <p:sp>
        <p:nvSpPr>
          <p:cNvPr id="184" name="Google Shape;378;g1398faf59f8_1_264"/>
          <p:cNvSpPr/>
          <p:nvPr/>
        </p:nvSpPr>
        <p:spPr>
          <a:xfrm>
            <a:off x="5745960" y="1520640"/>
            <a:ext cx="2851920" cy="5475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000000"/>
                </a:solidFill>
                <a:latin typeface="Montserrat"/>
                <a:ea typeface="Montserrat"/>
              </a:rPr>
              <a:t>Scores de clasificación</a:t>
            </a:r>
            <a:endParaRPr b="0" lang="es-A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000000"/>
                </a:solidFill>
                <a:latin typeface="Montserrat"/>
                <a:ea typeface="Montserrat"/>
              </a:rPr>
              <a:t>Coordenadas de la caja</a:t>
            </a:r>
            <a:endParaRPr b="0" lang="es-AR" sz="1200" spc="-1" strike="noStrike">
              <a:latin typeface="Arial"/>
            </a:endParaRPr>
          </a:p>
        </p:txBody>
      </p:sp>
      <p:sp>
        <p:nvSpPr>
          <p:cNvPr id="185" name="Google Shape;379;g1398faf59f8_1_264"/>
          <p:cNvSpPr/>
          <p:nvPr/>
        </p:nvSpPr>
        <p:spPr>
          <a:xfrm>
            <a:off x="7224840" y="4062600"/>
            <a:ext cx="1766520" cy="5475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000000"/>
                </a:solidFill>
                <a:latin typeface="Montserrat"/>
                <a:ea typeface="Montserrat"/>
              </a:rPr>
              <a:t>Predicción de una máscara por clase</a:t>
            </a:r>
            <a:endParaRPr b="0" lang="es-AR" sz="1200" spc="-1" strike="noStrike">
              <a:latin typeface="Arial"/>
            </a:endParaRPr>
          </a:p>
        </p:txBody>
      </p:sp>
      <p:sp>
        <p:nvSpPr>
          <p:cNvPr id="186" name="Google Shape;380;g1398faf59f8_1_264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Fei-Fei Li, Ranjay Krishna, Danfei Xu. Lecture 12: Detection and Segmentation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Mask R-CNN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66720" y="1303920"/>
            <a:ext cx="7688520" cy="3619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Proviene de la familia R-CNN, Fast R-CNN y Faster R-CNN.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Como ellas es una red de dos etapas.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En la segunda etapa se predice una máscara binaria para cada clase en cada una de las RoI, la cual es procesada en paralelo con la predicción de clase y bounding box.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Se define una función de costo multitarea, contemplando un término para la clase, un término para el bounding box y otro para la máscara. Los primeros son idénticos a los de Fast R-CNN.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El tercer término es la binary cross-entropy entre la máscara predicha y la ground truth, pixel a pixel (en la resolución de la máscara).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Solo la máscara de la clase relacionada a la RoI en cuestión contribuye a la función de costo.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Google Shape;387;g1398faf59f8_1_272"/>
          <p:cNvSpPr/>
          <p:nvPr/>
        </p:nvSpPr>
        <p:spPr>
          <a:xfrm>
            <a:off x="1015920" y="4898160"/>
            <a:ext cx="403596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Google Shape;388;g1398faf59f8_1_272"/>
          <p:cNvSpPr/>
          <p:nvPr/>
        </p:nvSpPr>
        <p:spPr>
          <a:xfrm>
            <a:off x="497520" y="4590000"/>
            <a:ext cx="403596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He et al. Mask R-CNN.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1"/>
              </a:rPr>
              <a:t>Link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Mask R-CNN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Google Shape;394;g1398faf59f8_1_279" descr=""/>
          <p:cNvPicPr/>
          <p:nvPr/>
        </p:nvPicPr>
        <p:blipFill>
          <a:blip r:embed="rId1"/>
          <a:stretch/>
        </p:blipFill>
        <p:spPr>
          <a:xfrm>
            <a:off x="350280" y="1682640"/>
            <a:ext cx="8197560" cy="2263320"/>
          </a:xfrm>
          <a:prstGeom prst="rect">
            <a:avLst/>
          </a:prstGeom>
          <a:ln w="0">
            <a:noFill/>
          </a:ln>
        </p:spPr>
      </p:pic>
      <p:sp>
        <p:nvSpPr>
          <p:cNvPr id="193" name="Google Shape;395;g1398faf59f8_1_279"/>
          <p:cNvSpPr/>
          <p:nvPr/>
        </p:nvSpPr>
        <p:spPr>
          <a:xfrm>
            <a:off x="497520" y="4590000"/>
            <a:ext cx="403596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He et al. Mask R-CNN.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2"/>
              </a:rPr>
              <a:t>Link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Open Source Frameworks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66720" y="1303920"/>
            <a:ext cx="7688520" cy="3619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Hay muchas buenas implementaciones de código abierta, en varios lenguajes.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TensorFlow Detection API: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1"/>
              </a:rPr>
              <a:t>https://github.com/tensorflow/models/tree/master/research/object_detection</a:t>
            </a: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 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Faster RCNN, SSD, RFCN, Mask R-CNN, …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Detectron2 (PyTorch)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2"/>
              </a:rPr>
              <a:t>https://github.com/facebookresearch/detectron2</a:t>
            </a: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 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Mask R-CNN, RetinaNet, Faster R-CNN, RPN, Fast R-CNN, R-FCN, ...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Pueden ser usados para reentrenar modelos haciendo Fine Tuning o Transfer Learning.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87240" y="5547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Datasets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21200" y="2134800"/>
            <a:ext cx="7688520" cy="1319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Pascal VOC: </a:t>
            </a:r>
            <a:r>
              <a:rPr b="0" lang="es" sz="14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1"/>
              </a:rPr>
              <a:t>http://host.robots.ox.ac.uk/pascal/VOC/</a:t>
            </a: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, 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Pascal Context: </a:t>
            </a:r>
            <a:r>
              <a:rPr b="0" lang="es" sz="14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2"/>
              </a:rPr>
              <a:t>https://cs.stanford.edu/~roozbeh/pascal-context/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MS COCO: </a:t>
            </a:r>
            <a:r>
              <a:rPr b="0" lang="es" sz="14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3"/>
              </a:rPr>
              <a:t>https://cocodataset.org/#panoptic-2020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Cityscapes: </a:t>
            </a:r>
            <a:r>
              <a:rPr b="0" lang="es" sz="14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4"/>
              </a:rPr>
              <a:t>https://www.cityscapes-dataset.com/dataset-overview/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Timeline Algoritmos de segmentación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Google Shape;413;g1398faf59f8_1_296" descr=""/>
          <p:cNvPicPr/>
          <p:nvPr/>
        </p:nvPicPr>
        <p:blipFill>
          <a:blip r:embed="rId1"/>
          <a:stretch/>
        </p:blipFill>
        <p:spPr>
          <a:xfrm>
            <a:off x="152280" y="1292040"/>
            <a:ext cx="8838720" cy="327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4240" y="604440"/>
            <a:ext cx="899028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Sobre la explicabilidad de las redes convolucionales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Google Shape;419;g1398faf59f8_1_301" descr=""/>
          <p:cNvPicPr/>
          <p:nvPr/>
        </p:nvPicPr>
        <p:blipFill>
          <a:blip r:embed="rId1"/>
          <a:stretch/>
        </p:blipFill>
        <p:spPr>
          <a:xfrm>
            <a:off x="1813320" y="1782720"/>
            <a:ext cx="4876560" cy="259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Grad CAM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Google Shape;425;g1398faf59f8_1_306" descr=""/>
          <p:cNvPicPr/>
          <p:nvPr/>
        </p:nvPicPr>
        <p:blipFill>
          <a:blip r:embed="rId1"/>
          <a:stretch/>
        </p:blipFill>
        <p:spPr>
          <a:xfrm>
            <a:off x="152280" y="1139760"/>
            <a:ext cx="8227440" cy="3173040"/>
          </a:xfrm>
          <a:prstGeom prst="rect">
            <a:avLst/>
          </a:prstGeom>
          <a:ln w="0">
            <a:noFill/>
          </a:ln>
        </p:spPr>
      </p:pic>
      <p:sp>
        <p:nvSpPr>
          <p:cNvPr id="204" name="Google Shape;426;g1398faf59f8_1_306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Selvaraju et al. Grad-CAM: Visual Explanations from Deep Networks via Gradient-based Localization.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2"/>
              </a:rPr>
              <a:t>Link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29360" y="5338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Grad CAM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729360" y="1541520"/>
            <a:ext cx="7688520" cy="2797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Método para analizar el funcionamiento de casi cualquier red convolucional.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Analiza qué activaciones son más relevantes para la activación de la salida (o alguna neurona intermedia)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Dada las activaciones de interés A(k) se calcula la importancia de cada canal del mapa de características dado para la salida de interés, y luego se calcula la combinación lineal de todos los mapas y sus importancias.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Generalmente se hace sobre las últimas capas que tienen un buen compromiso entre conservación espacial y contenido semántico.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Google Shape;433;g1398faf59f8_1_312" descr=""/>
          <p:cNvPicPr/>
          <p:nvPr/>
        </p:nvPicPr>
        <p:blipFill>
          <a:blip r:embed="rId1"/>
          <a:stretch/>
        </p:blipFill>
        <p:spPr>
          <a:xfrm>
            <a:off x="4817160" y="3424320"/>
            <a:ext cx="3447720" cy="1018800"/>
          </a:xfrm>
          <a:prstGeom prst="rect">
            <a:avLst/>
          </a:prstGeom>
          <a:ln w="0">
            <a:noFill/>
          </a:ln>
        </p:spPr>
      </p:pic>
      <p:pic>
        <p:nvPicPr>
          <p:cNvPr id="208" name="Google Shape;434;g1398faf59f8_1_312" descr=""/>
          <p:cNvPicPr/>
          <p:nvPr/>
        </p:nvPicPr>
        <p:blipFill>
          <a:blip r:embed="rId2"/>
          <a:stretch/>
        </p:blipFill>
        <p:spPr>
          <a:xfrm>
            <a:off x="729360" y="3355560"/>
            <a:ext cx="2829960" cy="1087560"/>
          </a:xfrm>
          <a:prstGeom prst="rect">
            <a:avLst/>
          </a:prstGeom>
          <a:ln w="0">
            <a:noFill/>
          </a:ln>
        </p:spPr>
      </p:pic>
      <p:sp>
        <p:nvSpPr>
          <p:cNvPr id="209" name="Google Shape;435;g1398faf59f8_1_312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Selvaraju et al. Grad-CAM: Visual Explanations from Deep Networks via Gradient-based Localization.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3"/>
              </a:rPr>
              <a:t>Link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Montserrat"/>
                <a:ea typeface="Montserrat"/>
              </a:rPr>
              <a:t>Grad CAM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Google Shape;441;g1398faf59f8_1_320" descr=""/>
          <p:cNvPicPr/>
          <p:nvPr/>
        </p:nvPicPr>
        <p:blipFill>
          <a:blip r:embed="rId1"/>
          <a:stretch/>
        </p:blipFill>
        <p:spPr>
          <a:xfrm>
            <a:off x="4854600" y="932040"/>
            <a:ext cx="3610080" cy="1895040"/>
          </a:xfrm>
          <a:prstGeom prst="rect">
            <a:avLst/>
          </a:prstGeom>
          <a:ln w="0">
            <a:noFill/>
          </a:ln>
        </p:spPr>
      </p:pic>
      <p:pic>
        <p:nvPicPr>
          <p:cNvPr id="212" name="Google Shape;442;g1398faf59f8_1_320" descr=""/>
          <p:cNvPicPr/>
          <p:nvPr/>
        </p:nvPicPr>
        <p:blipFill>
          <a:blip r:embed="rId2"/>
          <a:stretch/>
        </p:blipFill>
        <p:spPr>
          <a:xfrm>
            <a:off x="4854600" y="3058920"/>
            <a:ext cx="3610440" cy="1895040"/>
          </a:xfrm>
          <a:prstGeom prst="rect">
            <a:avLst/>
          </a:prstGeom>
          <a:ln w="0">
            <a:noFill/>
          </a:ln>
        </p:spPr>
      </p:pic>
      <p:pic>
        <p:nvPicPr>
          <p:cNvPr id="213" name="Google Shape;443;g1398faf59f8_1_320" descr=""/>
          <p:cNvPicPr/>
          <p:nvPr/>
        </p:nvPicPr>
        <p:blipFill>
          <a:blip r:embed="rId3"/>
          <a:stretch/>
        </p:blipFill>
        <p:spPr>
          <a:xfrm>
            <a:off x="152280" y="1749240"/>
            <a:ext cx="4549320" cy="238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27560" y="5900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Ejemplos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-48960" y="1268280"/>
            <a:ext cx="8871120" cy="3839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Segmentación semántica de campos: </a:t>
            </a:r>
            <a:r>
              <a:rPr b="0" lang="es" sz="12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1"/>
              </a:rPr>
              <a:t>https://www.youtube.com/watch?v=wfObVKKKJkE&amp;t=2s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Reemplazo del cielo en realidad aumentada: </a:t>
            </a:r>
            <a:r>
              <a:rPr b="0" lang="es" sz="12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2"/>
              </a:rPr>
              <a:t>https://www.youtube.com/watch?v=B6X0q7YGUDQ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Segmentación de imágenes urbanas en tiempo real: </a:t>
            </a:r>
            <a:r>
              <a:rPr b="0" lang="es" sz="12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3"/>
              </a:rPr>
              <a:t>https://www.youtube.com/watch?v=qWl9idsCuLQ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Imágenes dentales: 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Agricultura</a:t>
            </a:r>
            <a:br>
              <a:rPr sz="1200"/>
            </a:b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de precisión: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32004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oogle Shape;191;g1398faf59f8_1_10" descr=""/>
          <p:cNvPicPr/>
          <p:nvPr/>
        </p:nvPicPr>
        <p:blipFill>
          <a:blip r:embed="rId4"/>
          <a:stretch/>
        </p:blipFill>
        <p:spPr>
          <a:xfrm>
            <a:off x="6434640" y="3633480"/>
            <a:ext cx="2561760" cy="143856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92;g1398faf59f8_1_10" descr=""/>
          <p:cNvPicPr/>
          <p:nvPr/>
        </p:nvPicPr>
        <p:blipFill>
          <a:blip r:embed="rId5"/>
          <a:stretch/>
        </p:blipFill>
        <p:spPr>
          <a:xfrm>
            <a:off x="2320560" y="2364840"/>
            <a:ext cx="1947960" cy="111636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193;g1398faf59f8_1_10" descr=""/>
          <p:cNvPicPr/>
          <p:nvPr/>
        </p:nvPicPr>
        <p:blipFill>
          <a:blip r:embed="rId6"/>
          <a:srcRect l="12210" t="17205" r="12905" b="11798"/>
          <a:stretch/>
        </p:blipFill>
        <p:spPr>
          <a:xfrm>
            <a:off x="6434640" y="2294280"/>
            <a:ext cx="2290320" cy="973800"/>
          </a:xfrm>
          <a:prstGeom prst="rect">
            <a:avLst/>
          </a:prstGeom>
          <a:ln w="0">
            <a:noFill/>
          </a:ln>
        </p:spPr>
      </p:pic>
      <p:sp>
        <p:nvSpPr>
          <p:cNvPr id="104" name="Google Shape;194;g1398faf59f8_1_10"/>
          <p:cNvSpPr/>
          <p:nvPr/>
        </p:nvSpPr>
        <p:spPr>
          <a:xfrm>
            <a:off x="4339800" y="3952800"/>
            <a:ext cx="236592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Segmentación de residuos: </a:t>
            </a:r>
            <a:endParaRPr b="0" lang="es-AR" sz="1200" spc="-1" strike="noStrike">
              <a:latin typeface="Arial"/>
            </a:endParaRPr>
          </a:p>
        </p:txBody>
      </p:sp>
      <p:pic>
        <p:nvPicPr>
          <p:cNvPr id="105" name="Google Shape;195;g1398faf59f8_1_10" descr=""/>
          <p:cNvPicPr/>
          <p:nvPr/>
        </p:nvPicPr>
        <p:blipFill>
          <a:blip r:embed="rId7"/>
          <a:stretch/>
        </p:blipFill>
        <p:spPr>
          <a:xfrm>
            <a:off x="1946160" y="3633480"/>
            <a:ext cx="2518200" cy="1438560"/>
          </a:xfrm>
          <a:prstGeom prst="rect">
            <a:avLst/>
          </a:prstGeom>
          <a:ln w="0">
            <a:noFill/>
          </a:ln>
        </p:spPr>
      </p:pic>
      <p:sp>
        <p:nvSpPr>
          <p:cNvPr id="106" name="Google Shape;196;g1398faf59f8_1_10"/>
          <p:cNvSpPr/>
          <p:nvPr/>
        </p:nvSpPr>
        <p:spPr>
          <a:xfrm>
            <a:off x="4339800" y="2596680"/>
            <a:ext cx="220644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spAutoFit/>
          </a:bodyPr>
          <a:p>
            <a:pPr marL="457200" indent="-304920">
              <a:lnSpc>
                <a:spcPct val="100000"/>
              </a:lnSpc>
              <a:buClr>
                <a:srgbClr val="000000"/>
              </a:buClr>
              <a:buFont typeface="Montserrat"/>
              <a:buChar char="●"/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Imágenes médicas</a:t>
            </a:r>
            <a:r>
              <a:rPr b="0" lang="es" sz="1200" spc="-1" strike="noStrike">
                <a:solidFill>
                  <a:srgbClr val="666666"/>
                </a:solidFill>
                <a:latin typeface="Montserrat"/>
                <a:ea typeface="Montserrat"/>
              </a:rPr>
              <a:t>:</a:t>
            </a:r>
            <a:endParaRPr b="0" lang="es-A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29360" y="5619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Grad CAM: Comparación de modelos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Google Shape;450;g1398faf59f8_1_327" descr=""/>
          <p:cNvPicPr/>
          <p:nvPr/>
        </p:nvPicPr>
        <p:blipFill>
          <a:blip r:embed="rId1"/>
          <a:stretch/>
        </p:blipFill>
        <p:spPr>
          <a:xfrm>
            <a:off x="334080" y="1528560"/>
            <a:ext cx="2533320" cy="3095280"/>
          </a:xfrm>
          <a:prstGeom prst="rect">
            <a:avLst/>
          </a:prstGeom>
          <a:ln w="0">
            <a:noFill/>
          </a:ln>
        </p:spPr>
      </p:pic>
      <p:pic>
        <p:nvPicPr>
          <p:cNvPr id="217" name="Google Shape;451;g1398faf59f8_1_327" descr=""/>
          <p:cNvPicPr/>
          <p:nvPr/>
        </p:nvPicPr>
        <p:blipFill>
          <a:blip r:embed="rId2"/>
          <a:stretch/>
        </p:blipFill>
        <p:spPr>
          <a:xfrm>
            <a:off x="3854520" y="1826280"/>
            <a:ext cx="4447800" cy="2962080"/>
          </a:xfrm>
          <a:prstGeom prst="rect">
            <a:avLst/>
          </a:prstGeom>
          <a:ln w="0">
            <a:noFill/>
          </a:ln>
        </p:spPr>
      </p:pic>
      <p:sp>
        <p:nvSpPr>
          <p:cNvPr id="218" name="Google Shape;452;g1398faf59f8_1_327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Selvaraju et al. Grad-CAM: Visual Explanations from Deep Networks via Gradient-based Localization.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3"/>
              </a:rPr>
              <a:t>Link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29360" y="6040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Grad CAM: Análisis de modo de fallas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989240" y="1506600"/>
            <a:ext cx="3428280" cy="2833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Se comparan los mapas de activación dados por Grad CAM de las clases correspondientes a los Ground Truth y a las salidas predicha, para los casos en los que el modelos dio falsas categorizaciones para las imágenes dadas.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Google Shape;459;g1398faf59f8_1_335" descr=""/>
          <p:cNvPicPr/>
          <p:nvPr/>
        </p:nvPicPr>
        <p:blipFill>
          <a:blip r:embed="rId1"/>
          <a:stretch/>
        </p:blipFill>
        <p:spPr>
          <a:xfrm>
            <a:off x="883080" y="1458360"/>
            <a:ext cx="3958920" cy="3323160"/>
          </a:xfrm>
          <a:prstGeom prst="rect">
            <a:avLst/>
          </a:prstGeom>
          <a:ln w="0">
            <a:noFill/>
          </a:ln>
        </p:spPr>
      </p:pic>
      <p:sp>
        <p:nvSpPr>
          <p:cNvPr id="222" name="Google Shape;460;g1398faf59f8_1_335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Selvaraju et al. Grad-CAM: Visual Explanations from Deep Networks via Gradient-based Localization.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2"/>
              </a:rPr>
              <a:t>Link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27560" y="5760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Grad CAM: Análisis de modo de fallas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9563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Un problema muy frecuente en Deep Learning, y uno de los que  más se le critica al área es el de los sesgos.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Con Grad CAM podrían analizarse los sesgos en los que incurre determinado modelo, para tomar acciones correctivas.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Google Shape;467;g1398faf59f8_1_342" descr=""/>
          <p:cNvPicPr/>
          <p:nvPr/>
        </p:nvPicPr>
        <p:blipFill>
          <a:blip r:embed="rId1"/>
          <a:stretch/>
        </p:blipFill>
        <p:spPr>
          <a:xfrm>
            <a:off x="3838320" y="1263600"/>
            <a:ext cx="4437000" cy="3457440"/>
          </a:xfrm>
          <a:prstGeom prst="rect">
            <a:avLst/>
          </a:prstGeom>
          <a:ln w="0">
            <a:noFill/>
          </a:ln>
        </p:spPr>
      </p:pic>
      <p:sp>
        <p:nvSpPr>
          <p:cNvPr id="226" name="Google Shape;468;g1398faf59f8_1_342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Selvaraju et al. Grad-CAM: Visual Explanations from Deep Networks via Gradient-based Localization.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2"/>
              </a:rPr>
              <a:t>Link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29360" y="2461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¡GRACIAS POR SU ATENCIÓN!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2756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Medidas de error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727560" y="136116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Pixel Accuracy: porcentaje de píxeles en la imagen clasificados correctamente. 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Problemas: si hay mucho fondo el resultado de la métrica puede no ser significativo (en general un problema si las clases están muy desbalanceadas)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Mean Pixel Accuracy: para salvar el problema anterior, una alternativa muy utilizada es calcular el Pixel Accuracy por clase, y luego promediarlos.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Google Shape;203;g1398faf59f8_1_21" descr=""/>
          <p:cNvPicPr/>
          <p:nvPr/>
        </p:nvPicPr>
        <p:blipFill>
          <a:blip r:embed="rId1"/>
          <a:stretch/>
        </p:blipFill>
        <p:spPr>
          <a:xfrm>
            <a:off x="2844360" y="2095200"/>
            <a:ext cx="2917080" cy="1095840"/>
          </a:xfrm>
          <a:prstGeom prst="rect">
            <a:avLst/>
          </a:prstGeom>
          <a:ln w="0">
            <a:noFill/>
          </a:ln>
        </p:spPr>
      </p:pic>
      <p:pic>
        <p:nvPicPr>
          <p:cNvPr id="110" name="Google Shape;204;g1398faf59f8_1_21" descr=""/>
          <p:cNvPicPr/>
          <p:nvPr/>
        </p:nvPicPr>
        <p:blipFill>
          <a:blip r:embed="rId2"/>
          <a:stretch/>
        </p:blipFill>
        <p:spPr>
          <a:xfrm>
            <a:off x="2533320" y="3765600"/>
            <a:ext cx="3695400" cy="105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Medidas de error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Google Shape;210;g1398faf59f8_1_28" descr=""/>
          <p:cNvPicPr/>
          <p:nvPr/>
        </p:nvPicPr>
        <p:blipFill>
          <a:blip r:embed="rId1"/>
          <a:stretch/>
        </p:blipFill>
        <p:spPr>
          <a:xfrm>
            <a:off x="3328920" y="3637800"/>
            <a:ext cx="2485800" cy="95220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211;g1398faf59f8_1_28" descr=""/>
          <p:cNvPicPr/>
          <p:nvPr/>
        </p:nvPicPr>
        <p:blipFill>
          <a:blip r:embed="rId2"/>
          <a:stretch/>
        </p:blipFill>
        <p:spPr>
          <a:xfrm>
            <a:off x="2697840" y="1976760"/>
            <a:ext cx="3552480" cy="894960"/>
          </a:xfrm>
          <a:prstGeom prst="rect">
            <a:avLst/>
          </a:prstGeom>
          <a:ln w="0">
            <a:noFill/>
          </a:ln>
        </p:spPr>
      </p:pic>
      <p:sp>
        <p:nvSpPr>
          <p:cNvPr id="114" name="Google Shape;212;g1398faf59f8_1_28"/>
          <p:cNvSpPr/>
          <p:nvPr/>
        </p:nvSpPr>
        <p:spPr>
          <a:xfrm>
            <a:off x="490680" y="1499760"/>
            <a:ext cx="7967160" cy="19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IoU promedio: se toma la IoU para cada clase en la imagen y se saca el promedio</a:t>
            </a:r>
            <a:endParaRPr b="0" lang="es-AR" sz="12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Coeficiente Dice o F1 score: 2 veces el área de la intersección dividida la suma de las áreas</a:t>
            </a:r>
            <a:endParaRPr b="0" lang="es-AR" sz="12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66720" y="4388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s" sz="1200" spc="-1" strike="noStrike">
                <a:solidFill>
                  <a:srgbClr val="595959"/>
                </a:solidFill>
                <a:latin typeface="Montserrat"/>
                <a:ea typeface="Montserrat"/>
              </a:rPr>
              <a:t>Otras medidas de error: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595959"/>
                </a:solidFill>
                <a:latin typeface="Montserrat"/>
                <a:ea typeface="Montserrat"/>
              </a:rPr>
              <a:t>Shruti Jadon, A survey of loss functions for semantic segmentation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3"/>
              </a:rPr>
              <a:t>Link</a:t>
            </a:r>
            <a:endParaRPr b="0" lang="es-A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Segmentación Pixel a Pixel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Google Shape;219;g1398faf59f8_1_40" descr=""/>
          <p:cNvPicPr/>
          <p:nvPr/>
        </p:nvPicPr>
        <p:blipFill>
          <a:blip r:embed="rId1"/>
          <a:stretch/>
        </p:blipFill>
        <p:spPr>
          <a:xfrm>
            <a:off x="424080" y="2047680"/>
            <a:ext cx="8295840" cy="219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Segmentación Pixel a Pixel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Google Shape;225;g1398faf59f8_1_45" descr=""/>
          <p:cNvPicPr/>
          <p:nvPr/>
        </p:nvPicPr>
        <p:blipFill>
          <a:blip r:embed="rId1"/>
          <a:stretch/>
        </p:blipFill>
        <p:spPr>
          <a:xfrm>
            <a:off x="2253240" y="1694520"/>
            <a:ext cx="4581000" cy="30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Segmentación semántica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Google Shape;231;g1398faf59f8_1_50" descr=""/>
          <p:cNvPicPr/>
          <p:nvPr/>
        </p:nvPicPr>
        <p:blipFill>
          <a:blip r:embed="rId1"/>
          <a:stretch/>
        </p:blipFill>
        <p:spPr>
          <a:xfrm>
            <a:off x="1252440" y="1754640"/>
            <a:ext cx="6638400" cy="2809440"/>
          </a:xfrm>
          <a:prstGeom prst="rect">
            <a:avLst/>
          </a:prstGeom>
          <a:ln w="0">
            <a:noFill/>
          </a:ln>
        </p:spPr>
      </p:pic>
      <p:sp>
        <p:nvSpPr>
          <p:cNvPr id="122" name="Google Shape;232;g1398faf59f8_1_50"/>
          <p:cNvSpPr/>
          <p:nvPr/>
        </p:nvSpPr>
        <p:spPr>
          <a:xfrm>
            <a:off x="245160" y="4722120"/>
            <a:ext cx="85136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Fei-Fei Li, Ranjay Krishna, Danfei Xu. Lecture 12: Detection and Segmentation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es-AR</dc:language>
  <cp:lastModifiedBy/>
  <dcterms:modified xsi:type="dcterms:W3CDTF">2023-06-05T20:22:08Z</dcterms:modified>
  <cp:revision>1</cp:revision>
  <dc:subject/>
  <dc:title/>
</cp:coreProperties>
</file>